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3" r:id="rId2"/>
    <p:sldId id="274" r:id="rId3"/>
    <p:sldId id="275" r:id="rId4"/>
    <p:sldId id="276" r:id="rId5"/>
    <p:sldId id="277" r:id="rId6"/>
    <p:sldId id="266" r:id="rId7"/>
    <p:sldId id="267" r:id="rId8"/>
    <p:sldId id="268" r:id="rId9"/>
    <p:sldId id="269" r:id="rId10"/>
    <p:sldId id="271" r:id="rId11"/>
    <p:sldId id="270" r:id="rId12"/>
    <p:sldId id="272" r:id="rId13"/>
    <p:sldId id="273" r:id="rId14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57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33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744" y="0"/>
            <a:ext cx="303233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9770" y="4403725"/>
            <a:ext cx="5598160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41"/>
            <a:ext cx="303233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744" y="8805841"/>
            <a:ext cx="3032337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F8DDC3FF-0137-4251-BEBC-F271371D09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F618DFA-1D64-4A88-AD3C-07A594513E9D}" type="slidenum">
              <a:rPr lang="en-US">
                <a:latin typeface="Arial" charset="0"/>
                <a:ea typeface="ＭＳ Ｐゴシック" pitchFamily="34" charset="-128"/>
              </a:rPr>
              <a:pPr/>
              <a:t>1</a:t>
            </a:fld>
            <a:endParaRPr lang="en-US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12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027" y="4403725"/>
            <a:ext cx="5131647" cy="417195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327F4C-EBE4-4AB7-8AFC-5006F7DF36FF}" type="slidenum">
              <a:rPr lang="en-US">
                <a:latin typeface="Arial" charset="0"/>
                <a:ea typeface="ＭＳ Ｐゴシック" pitchFamily="34" charset="-128"/>
              </a:rPr>
              <a:pPr/>
              <a:t>10</a:t>
            </a:fld>
            <a:endParaRPr lang="en-US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027" y="4403725"/>
            <a:ext cx="5131647" cy="4171950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327F4C-EBE4-4AB7-8AFC-5006F7DF36FF}" type="slidenum">
              <a:rPr lang="en-US">
                <a:latin typeface="Arial" charset="0"/>
                <a:ea typeface="ＭＳ Ｐゴシック" pitchFamily="34" charset="-128"/>
              </a:rPr>
              <a:pPr/>
              <a:t>11</a:t>
            </a:fld>
            <a:endParaRPr lang="en-US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027" y="4403725"/>
            <a:ext cx="5131647" cy="4171950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327F4C-EBE4-4AB7-8AFC-5006F7DF36FF}" type="slidenum">
              <a:rPr lang="en-US">
                <a:latin typeface="Arial" charset="0"/>
                <a:ea typeface="ＭＳ Ｐゴシック" pitchFamily="34" charset="-128"/>
              </a:rPr>
              <a:pPr/>
              <a:t>12</a:t>
            </a:fld>
            <a:endParaRPr lang="en-US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027" y="4403725"/>
            <a:ext cx="5131647" cy="4171950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327F4C-EBE4-4AB7-8AFC-5006F7DF36FF}" type="slidenum">
              <a:rPr lang="en-US">
                <a:latin typeface="Arial" charset="0"/>
                <a:ea typeface="ＭＳ Ｐゴシック" pitchFamily="34" charset="-128"/>
              </a:rPr>
              <a:pPr/>
              <a:t>13</a:t>
            </a:fld>
            <a:endParaRPr lang="en-US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027" y="4403725"/>
            <a:ext cx="5131647" cy="4171950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6E9DED-68FF-4B3D-91D3-7C3E6CFF8523}" type="slidenum">
              <a:rPr lang="en-US">
                <a:latin typeface="Arial" charset="0"/>
                <a:ea typeface="ＭＳ Ｐゴシック" pitchFamily="34" charset="-128"/>
              </a:rPr>
              <a:pPr/>
              <a:t>2</a:t>
            </a:fld>
            <a:endParaRPr lang="en-US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027" y="4403725"/>
            <a:ext cx="5131647" cy="4171950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PORTRAIT IMAGERY DESIGN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6E9DED-68FF-4B3D-91D3-7C3E6CFF8523}" type="slidenum">
              <a:rPr lang="en-US">
                <a:latin typeface="Arial" charset="0"/>
                <a:ea typeface="ＭＳ Ｐゴシック" pitchFamily="34" charset="-128"/>
              </a:rPr>
              <a:pPr/>
              <a:t>3</a:t>
            </a:fld>
            <a:endParaRPr lang="en-US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43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027" y="4403725"/>
            <a:ext cx="5131647" cy="4171950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PORTRAIT IMAGERY DESIGN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327F4C-EBE4-4AB7-8AFC-5006F7DF36FF}" type="slidenum">
              <a:rPr lang="en-US">
                <a:latin typeface="Arial" charset="0"/>
                <a:ea typeface="ＭＳ Ｐゴシック" pitchFamily="34" charset="-128"/>
              </a:rPr>
              <a:pPr/>
              <a:t>4</a:t>
            </a:fld>
            <a:endParaRPr lang="en-US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027" y="4403725"/>
            <a:ext cx="5131647" cy="4171950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327F4C-EBE4-4AB7-8AFC-5006F7DF36FF}" type="slidenum">
              <a:rPr lang="en-US">
                <a:latin typeface="Arial" charset="0"/>
                <a:ea typeface="ＭＳ Ｐゴシック" pitchFamily="34" charset="-128"/>
              </a:rPr>
              <a:pPr/>
              <a:t>5</a:t>
            </a:fld>
            <a:endParaRPr lang="en-US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027" y="4403725"/>
            <a:ext cx="5131647" cy="4171950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327F4C-EBE4-4AB7-8AFC-5006F7DF36FF}" type="slidenum">
              <a:rPr lang="en-US">
                <a:latin typeface="Arial" charset="0"/>
                <a:ea typeface="ＭＳ Ｐゴシック" pitchFamily="34" charset="-128"/>
              </a:rPr>
              <a:pPr/>
              <a:t>6</a:t>
            </a:fld>
            <a:endParaRPr lang="en-US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027" y="4403725"/>
            <a:ext cx="5131647" cy="4171950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327F4C-EBE4-4AB7-8AFC-5006F7DF36FF}" type="slidenum">
              <a:rPr lang="en-US">
                <a:latin typeface="Arial" charset="0"/>
                <a:ea typeface="ＭＳ Ｐゴシック" pitchFamily="34" charset="-128"/>
              </a:rPr>
              <a:pPr/>
              <a:t>7</a:t>
            </a:fld>
            <a:endParaRPr lang="en-US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027" y="4403725"/>
            <a:ext cx="5131647" cy="4171950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327F4C-EBE4-4AB7-8AFC-5006F7DF36FF}" type="slidenum">
              <a:rPr lang="en-US">
                <a:latin typeface="Arial" charset="0"/>
                <a:ea typeface="ＭＳ Ｐゴシック" pitchFamily="34" charset="-128"/>
              </a:rPr>
              <a:pPr/>
              <a:t>8</a:t>
            </a:fld>
            <a:endParaRPr lang="en-US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027" y="4403725"/>
            <a:ext cx="5131647" cy="4171950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E327F4C-EBE4-4AB7-8AFC-5006F7DF36FF}" type="slidenum">
              <a:rPr lang="en-US">
                <a:latin typeface="Arial" charset="0"/>
                <a:ea typeface="ＭＳ Ｐゴシック" pitchFamily="34" charset="-128"/>
              </a:rPr>
              <a:pPr/>
              <a:t>9</a:t>
            </a:fld>
            <a:endParaRPr lang="en-US">
              <a:latin typeface="Arial" charset="0"/>
              <a:ea typeface="ＭＳ Ｐゴシック" pitchFamily="34" charset="-128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027" y="4403725"/>
            <a:ext cx="5131647" cy="4171950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F8088F5-1C67-44B0-8081-11FEE94FBE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65F98A-E74F-47EB-B90B-15A34632723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BBF98C-5A84-48BA-AFEC-7514F18EF7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9923BB-D58B-4476-B791-1AAB797723E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053041-E2C2-402F-8B09-7688D5842E4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3B4BC4-ED55-4A53-8D39-236872B1C48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2C45E1-226C-40EC-9B65-D076AF9700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A51F9B-5183-4BE0-92E7-9DDF281A87E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51D41D-5EDD-4CE8-99C6-76A4A16A689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0777BE-2BB2-46F3-B2D0-2E14809124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291DC2-236D-40BD-B1F5-3465ACC49F0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 smtClean="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 smtClean="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 smtClean="0">
                <a:latin typeface="Arial" pitchFamily="34" charset="0"/>
                <a:ea typeface="+mn-ea"/>
              </a:defRPr>
            </a:lvl1pPr>
          </a:lstStyle>
          <a:p>
            <a:pPr>
              <a:defRPr/>
            </a:pPr>
            <a:fld id="{72185514-A4E0-427F-A33C-3659652C54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9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9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4" name="Group 2"/>
          <p:cNvGrpSpPr>
            <a:grpSpLocks/>
          </p:cNvGrpSpPr>
          <p:nvPr/>
        </p:nvGrpSpPr>
        <p:grpSpPr bwMode="auto">
          <a:xfrm>
            <a:off x="0" y="-1588"/>
            <a:ext cx="9145588" cy="6859588"/>
            <a:chOff x="0" y="-1"/>
            <a:chExt cx="5761" cy="4321"/>
          </a:xfrm>
        </p:grpSpPr>
        <p:pic>
          <p:nvPicPr>
            <p:cNvPr id="3077" name="Picture 3" descr="papertitl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-1"/>
              <a:ext cx="5761" cy="432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078" name="Picture 4" descr="header"/>
            <p:cNvPicPr>
              <a:picLocks noChangeAspect="1" noChangeArrowheads="1"/>
            </p:cNvPicPr>
            <p:nvPr/>
          </p:nvPicPr>
          <p:blipFill>
            <a:blip r:embed="rId4"/>
            <a:srcRect t="8571"/>
            <a:stretch>
              <a:fillRect/>
            </a:stretch>
          </p:blipFill>
          <p:spPr bwMode="auto">
            <a:xfrm flipV="1">
              <a:off x="0" y="3504"/>
              <a:ext cx="5761" cy="8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079" name="Picture 5" descr="2-21logo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96" y="3648"/>
              <a:ext cx="1008" cy="60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3075" name="Rectangle 6"/>
          <p:cNvSpPr>
            <a:spLocks noChangeArrowheads="1"/>
          </p:cNvSpPr>
          <p:nvPr/>
        </p:nvSpPr>
        <p:spPr bwMode="auto">
          <a:xfrm>
            <a:off x="685800" y="685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4400" b="1" dirty="0" smtClean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New Berea Elementary</a:t>
            </a:r>
            <a:endParaRPr lang="en-US" sz="4400" b="1" dirty="0">
              <a:solidFill>
                <a:schemeClr val="accent5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6" name="Rectangle 7"/>
          <p:cNvSpPr>
            <a:spLocks noChangeArrowheads="1"/>
          </p:cNvSpPr>
          <p:nvPr/>
        </p:nvSpPr>
        <p:spPr bwMode="auto">
          <a:xfrm>
            <a:off x="1371600" y="1752600"/>
            <a:ext cx="6400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endParaRPr lang="en-US" sz="2800" dirty="0">
              <a:solidFill>
                <a:schemeClr val="accent5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Picture 10" descr="Berea Logo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7000" y="1981200"/>
            <a:ext cx="3886200" cy="27581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4800600" cy="1143000"/>
          </a:xfrm>
          <a:noFill/>
        </p:spPr>
        <p:txBody>
          <a:bodyPr/>
          <a:lstStyle/>
          <a:p>
            <a:pPr algn="l" eaLnBrk="1" hangingPunct="1"/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Prototype Plan</a:t>
            </a:r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7175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Inspiration-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1600200"/>
            <a:ext cx="7877908" cy="487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4800600" cy="1143000"/>
          </a:xfrm>
          <a:noFill/>
        </p:spPr>
        <p:txBody>
          <a:bodyPr/>
          <a:lstStyle/>
          <a:p>
            <a:pPr algn="l" eaLnBrk="1" hangingPunct="1"/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Prototype Enlarged Classroom Wing</a:t>
            </a:r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7175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Inspiration-3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1600200"/>
            <a:ext cx="7854462" cy="5105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4800600" cy="1143000"/>
          </a:xfrm>
          <a:noFill/>
        </p:spPr>
        <p:txBody>
          <a:bodyPr/>
          <a:lstStyle/>
          <a:p>
            <a:pPr algn="l" eaLnBrk="1" hangingPunct="1"/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3-20-09 Classroom Wing Option 1</a:t>
            </a:r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7175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Option 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905000" y="1600200"/>
            <a:ext cx="4724400" cy="49904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4800600" cy="1143000"/>
          </a:xfrm>
          <a:noFill/>
        </p:spPr>
        <p:txBody>
          <a:bodyPr/>
          <a:lstStyle/>
          <a:p>
            <a:pPr algn="l" eaLnBrk="1" hangingPunct="1"/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3-20-09 Classroom Wing Option 2</a:t>
            </a:r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7175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Option 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371600" y="1600200"/>
            <a:ext cx="5503333" cy="495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ortrait image"/>
          <p:cNvPicPr>
            <a:picLocks noChangeAspect="1" noChangeArrowheads="1"/>
          </p:cNvPicPr>
          <p:nvPr/>
        </p:nvPicPr>
        <p:blipFill>
          <a:blip r:embed="rId3"/>
          <a:srcRect l="16667"/>
          <a:stretch>
            <a:fillRect/>
          </a:stretch>
        </p:blipFill>
        <p:spPr bwMode="auto">
          <a:xfrm>
            <a:off x="6096000" y="-6350"/>
            <a:ext cx="3048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window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588" y="0"/>
            <a:ext cx="9147176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head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4419600" cy="1143000"/>
          </a:xfrm>
          <a:noFill/>
        </p:spPr>
        <p:txBody>
          <a:bodyPr/>
          <a:lstStyle/>
          <a:p>
            <a:pPr algn="l" eaLnBrk="1" hangingPunct="1"/>
            <a:r>
              <a:rPr lang="en-US" sz="4000" dirty="0" smtClean="0">
                <a:solidFill>
                  <a:srgbClr val="E5DEBE"/>
                </a:solidFill>
              </a:rPr>
              <a:t>Agenda</a:t>
            </a:r>
            <a:endParaRPr lang="en-US" sz="4000" dirty="0" smtClean="0">
              <a:solidFill>
                <a:srgbClr val="E5DEBE"/>
              </a:solidFill>
            </a:endParaRPr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52400" y="1828800"/>
            <a:ext cx="6553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  <a:buFont typeface="Wingdings" pitchFamily="2" charset="2"/>
              <a:buChar char="§"/>
            </a:pPr>
            <a:r>
              <a:rPr lang="en-US" sz="2000" dirty="0" smtClean="0">
                <a:ea typeface="Arial Unicode MS" pitchFamily="34" charset="-128"/>
                <a:cs typeface="Arial Unicode MS" pitchFamily="34" charset="-128"/>
              </a:rPr>
              <a:t>Introduction</a:t>
            </a:r>
            <a:endParaRPr lang="en-US" sz="2000" dirty="0">
              <a:ea typeface="Arial Unicode MS" pitchFamily="34" charset="-128"/>
              <a:cs typeface="Arial Unicode MS" pitchFamily="34" charset="-128"/>
            </a:endParaRPr>
          </a:p>
          <a:p>
            <a:pPr marL="342900" indent="-342900">
              <a:spcBef>
                <a:spcPct val="60000"/>
              </a:spcBef>
              <a:buClr>
                <a:srgbClr val="660066"/>
              </a:buClr>
              <a:buFont typeface="Wingdings" pitchFamily="2" charset="2"/>
              <a:buChar char="§"/>
            </a:pPr>
            <a:r>
              <a:rPr lang="en-US" sz="2000" dirty="0" smtClean="0">
                <a:ea typeface="Arial Unicode MS" pitchFamily="34" charset="-128"/>
                <a:cs typeface="Arial Unicode MS" pitchFamily="34" charset="-128"/>
              </a:rPr>
              <a:t>Design process to be followed and milestones</a:t>
            </a:r>
            <a:endParaRPr lang="en-US" sz="2000" dirty="0" smtClean="0">
              <a:ea typeface="Arial Unicode MS" pitchFamily="34" charset="-128"/>
              <a:cs typeface="Arial Unicode MS" pitchFamily="34" charset="-128"/>
            </a:endParaRPr>
          </a:p>
          <a:p>
            <a:pPr marL="342900" indent="-342900">
              <a:spcBef>
                <a:spcPct val="60000"/>
              </a:spcBef>
              <a:buClr>
                <a:srgbClr val="660066"/>
              </a:buClr>
              <a:buFont typeface="Wingdings" pitchFamily="2" charset="2"/>
              <a:buChar char="§"/>
            </a:pPr>
            <a:r>
              <a:rPr lang="en-US" sz="2000" dirty="0" smtClean="0">
                <a:ea typeface="Arial Unicode MS" pitchFamily="34" charset="-128"/>
                <a:cs typeface="Arial Unicode MS" pitchFamily="34" charset="-128"/>
              </a:rPr>
              <a:t>Proposed size of building</a:t>
            </a:r>
            <a:endParaRPr lang="en-US" sz="2000" dirty="0" smtClean="0">
              <a:ea typeface="Arial Unicode MS" pitchFamily="34" charset="-128"/>
              <a:cs typeface="Arial Unicode MS" pitchFamily="34" charset="-128"/>
            </a:endParaRPr>
          </a:p>
          <a:p>
            <a:pPr marL="342900" indent="-342900">
              <a:spcBef>
                <a:spcPct val="60000"/>
              </a:spcBef>
              <a:buClr>
                <a:srgbClr val="660066"/>
              </a:buClr>
              <a:buFont typeface="Wingdings" pitchFamily="2" charset="2"/>
              <a:buChar char="§"/>
            </a:pPr>
            <a:r>
              <a:rPr lang="en-US" sz="2000" dirty="0" smtClean="0">
                <a:ea typeface="Arial Unicode MS" pitchFamily="34" charset="-128"/>
                <a:cs typeface="Arial Unicode MS" pitchFamily="34" charset="-128"/>
              </a:rPr>
              <a:t>Discussion on spaces</a:t>
            </a:r>
            <a:endParaRPr lang="en-US" sz="2000" dirty="0" smtClean="0">
              <a:ea typeface="Arial Unicode MS" pitchFamily="34" charset="-128"/>
              <a:cs typeface="Arial Unicode MS" pitchFamily="34" charset="-128"/>
            </a:endParaRPr>
          </a:p>
          <a:p>
            <a:pPr marL="342900" indent="-342900">
              <a:spcBef>
                <a:spcPct val="60000"/>
              </a:spcBef>
              <a:buClr>
                <a:srgbClr val="660066"/>
              </a:buClr>
              <a:buFont typeface="Wingdings" pitchFamily="2" charset="2"/>
              <a:buChar char="§"/>
            </a:pPr>
            <a:r>
              <a:rPr lang="en-US" sz="2000" dirty="0" smtClean="0">
                <a:ea typeface="Arial Unicode MS" pitchFamily="34" charset="-128"/>
                <a:cs typeface="Arial Unicode MS" pitchFamily="34" charset="-128"/>
              </a:rPr>
              <a:t>Discussion on features</a:t>
            </a:r>
            <a:endParaRPr lang="en-US" sz="2000" dirty="0" smtClean="0">
              <a:ea typeface="Arial Unicode MS" pitchFamily="34" charset="-128"/>
              <a:cs typeface="Arial Unicode MS" pitchFamily="34" charset="-128"/>
            </a:endParaRPr>
          </a:p>
          <a:p>
            <a:pPr marL="342900" indent="-342900">
              <a:spcBef>
                <a:spcPct val="60000"/>
              </a:spcBef>
              <a:buClr>
                <a:srgbClr val="660066"/>
              </a:buClr>
              <a:buFont typeface="Wingdings" pitchFamily="2" charset="2"/>
              <a:buChar char="§"/>
            </a:pPr>
            <a:r>
              <a:rPr lang="en-US" sz="2000" dirty="0" smtClean="0">
                <a:ea typeface="Arial Unicode MS" pitchFamily="34" charset="-128"/>
                <a:cs typeface="Arial Unicode MS" pitchFamily="34" charset="-128"/>
              </a:rPr>
              <a:t>Traffic circulation</a:t>
            </a:r>
            <a:endParaRPr lang="en-US" sz="2000" dirty="0" smtClean="0">
              <a:ea typeface="Arial Unicode MS" pitchFamily="34" charset="-128"/>
              <a:cs typeface="Arial Unicode MS" pitchFamily="34" charset="-128"/>
            </a:endParaRPr>
          </a:p>
          <a:p>
            <a:pPr marL="342900" indent="-342900">
              <a:spcBef>
                <a:spcPct val="60000"/>
              </a:spcBef>
              <a:buClr>
                <a:srgbClr val="660066"/>
              </a:buClr>
              <a:buFont typeface="Wingdings" pitchFamily="2" charset="2"/>
              <a:buChar char="§"/>
            </a:pPr>
            <a:r>
              <a:rPr lang="en-US" sz="2000" dirty="0" smtClean="0">
                <a:ea typeface="Arial Unicode MS" pitchFamily="34" charset="-128"/>
                <a:cs typeface="Arial Unicode MS" pitchFamily="34" charset="-128"/>
              </a:rPr>
              <a:t>Open discussion / questions</a:t>
            </a:r>
            <a:endParaRPr lang="en-US" sz="2000" dirty="0" smtClean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6152" name="Picture 8" descr="2-21log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ortrait image"/>
          <p:cNvPicPr>
            <a:picLocks noChangeAspect="1" noChangeArrowheads="1"/>
          </p:cNvPicPr>
          <p:nvPr/>
        </p:nvPicPr>
        <p:blipFill>
          <a:blip r:embed="rId3"/>
          <a:srcRect l="16667"/>
          <a:stretch>
            <a:fillRect/>
          </a:stretch>
        </p:blipFill>
        <p:spPr bwMode="auto">
          <a:xfrm>
            <a:off x="6096000" y="-6350"/>
            <a:ext cx="3048000" cy="686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 descr="window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588" y="0"/>
            <a:ext cx="9147176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 descr="header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Rectangle 5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4419600" cy="1143000"/>
          </a:xfrm>
          <a:noFill/>
        </p:spPr>
        <p:txBody>
          <a:bodyPr/>
          <a:lstStyle/>
          <a:p>
            <a:pPr algn="l" eaLnBrk="1" hangingPunct="1"/>
            <a:r>
              <a:rPr lang="en-US" sz="4000" dirty="0" smtClean="0">
                <a:solidFill>
                  <a:srgbClr val="E5DEBE"/>
                </a:solidFill>
              </a:rPr>
              <a:t>Project Planning Milestones</a:t>
            </a:r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152400" y="1828800"/>
            <a:ext cx="65532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  <a:buFont typeface="Wingdings" pitchFamily="2" charset="2"/>
              <a:buChar char="§"/>
            </a:pPr>
            <a:r>
              <a:rPr lang="en-US" sz="2000" dirty="0" smtClean="0">
                <a:ea typeface="Arial Unicode MS" pitchFamily="34" charset="-128"/>
                <a:cs typeface="Arial Unicode MS" pitchFamily="34" charset="-128"/>
              </a:rPr>
              <a:t>Program of Requirements</a:t>
            </a:r>
            <a:endParaRPr lang="en-US" sz="2000" dirty="0">
              <a:ea typeface="Arial Unicode MS" pitchFamily="34" charset="-128"/>
              <a:cs typeface="Arial Unicode MS" pitchFamily="34" charset="-128"/>
            </a:endParaRPr>
          </a:p>
          <a:p>
            <a:pPr marL="342900" indent="-342900">
              <a:spcBef>
                <a:spcPct val="60000"/>
              </a:spcBef>
              <a:buClr>
                <a:srgbClr val="660066"/>
              </a:buClr>
              <a:buFont typeface="Wingdings" pitchFamily="2" charset="2"/>
              <a:buChar char="§"/>
            </a:pPr>
            <a:r>
              <a:rPr lang="en-US" sz="2000" dirty="0" smtClean="0">
                <a:ea typeface="Arial Unicode MS" pitchFamily="34" charset="-128"/>
                <a:cs typeface="Arial Unicode MS" pitchFamily="34" charset="-128"/>
              </a:rPr>
              <a:t>Schematic Design</a:t>
            </a:r>
          </a:p>
          <a:p>
            <a:pPr marL="342900" indent="-342900">
              <a:spcBef>
                <a:spcPct val="60000"/>
              </a:spcBef>
              <a:buClr>
                <a:srgbClr val="660066"/>
              </a:buClr>
              <a:buFont typeface="Wingdings" pitchFamily="2" charset="2"/>
              <a:buChar char="§"/>
            </a:pPr>
            <a:r>
              <a:rPr lang="en-US" sz="2000" dirty="0" smtClean="0">
                <a:ea typeface="Arial Unicode MS" pitchFamily="34" charset="-128"/>
                <a:cs typeface="Arial Unicode MS" pitchFamily="34" charset="-128"/>
              </a:rPr>
              <a:t>Design Development</a:t>
            </a:r>
          </a:p>
          <a:p>
            <a:pPr marL="342900" indent="-342900">
              <a:spcBef>
                <a:spcPct val="60000"/>
              </a:spcBef>
              <a:buClr>
                <a:srgbClr val="660066"/>
              </a:buClr>
              <a:buFont typeface="Wingdings" pitchFamily="2" charset="2"/>
              <a:buChar char="§"/>
            </a:pPr>
            <a:r>
              <a:rPr lang="en-US" sz="2000" dirty="0" smtClean="0">
                <a:ea typeface="Arial Unicode MS" pitchFamily="34" charset="-128"/>
                <a:cs typeface="Arial Unicode MS" pitchFamily="34" charset="-128"/>
              </a:rPr>
              <a:t>Construction Documents</a:t>
            </a:r>
          </a:p>
          <a:p>
            <a:pPr marL="342900" indent="-342900">
              <a:spcBef>
                <a:spcPct val="60000"/>
              </a:spcBef>
              <a:buClr>
                <a:srgbClr val="660066"/>
              </a:buClr>
              <a:buFont typeface="Wingdings" pitchFamily="2" charset="2"/>
              <a:buChar char="§"/>
            </a:pPr>
            <a:r>
              <a:rPr lang="en-US" sz="2000" dirty="0" smtClean="0">
                <a:ea typeface="Arial Unicode MS" pitchFamily="34" charset="-128"/>
                <a:cs typeface="Arial Unicode MS" pitchFamily="34" charset="-128"/>
              </a:rPr>
              <a:t>Bid Packages</a:t>
            </a:r>
          </a:p>
          <a:p>
            <a:pPr marL="342900" indent="-342900">
              <a:spcBef>
                <a:spcPct val="60000"/>
              </a:spcBef>
              <a:buClr>
                <a:srgbClr val="660066"/>
              </a:buClr>
              <a:buFont typeface="Wingdings" pitchFamily="2" charset="2"/>
              <a:buChar char="§"/>
            </a:pPr>
            <a:r>
              <a:rPr lang="en-US" sz="2000" dirty="0" smtClean="0">
                <a:ea typeface="Arial Unicode MS" pitchFamily="34" charset="-128"/>
                <a:cs typeface="Arial Unicode MS" pitchFamily="34" charset="-128"/>
              </a:rPr>
              <a:t>Groundbreaking</a:t>
            </a:r>
          </a:p>
          <a:p>
            <a:pPr marL="342900" indent="-342900">
              <a:spcBef>
                <a:spcPct val="60000"/>
              </a:spcBef>
              <a:buClr>
                <a:srgbClr val="660066"/>
              </a:buClr>
              <a:buFont typeface="Wingdings" pitchFamily="2" charset="2"/>
              <a:buChar char="§"/>
            </a:pPr>
            <a:r>
              <a:rPr lang="en-US" sz="2000" dirty="0" smtClean="0">
                <a:ea typeface="Arial Unicode MS" pitchFamily="34" charset="-128"/>
                <a:cs typeface="Arial Unicode MS" pitchFamily="34" charset="-128"/>
              </a:rPr>
              <a:t>Construction</a:t>
            </a:r>
          </a:p>
          <a:p>
            <a:pPr marL="342900" indent="-342900">
              <a:spcBef>
                <a:spcPct val="60000"/>
              </a:spcBef>
              <a:buClr>
                <a:srgbClr val="660066"/>
              </a:buClr>
              <a:buFont typeface="Wingdings" pitchFamily="2" charset="2"/>
              <a:buChar char="§"/>
            </a:pPr>
            <a:r>
              <a:rPr lang="en-US" sz="2000" dirty="0" smtClean="0">
                <a:ea typeface="Arial Unicode MS" pitchFamily="34" charset="-128"/>
                <a:cs typeface="Arial Unicode MS" pitchFamily="34" charset="-128"/>
              </a:rPr>
              <a:t>Dedication</a:t>
            </a:r>
            <a:endParaRPr lang="en-US" sz="200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6152" name="Picture 8" descr="2-21logo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4800600" cy="1143000"/>
          </a:xfrm>
          <a:noFill/>
        </p:spPr>
        <p:txBody>
          <a:bodyPr/>
          <a:lstStyle/>
          <a:p>
            <a:pPr algn="l" eaLnBrk="1" hangingPunct="1"/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Building Size</a:t>
            </a:r>
            <a:b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and Spaces</a:t>
            </a:r>
            <a:endParaRPr lang="en-US" sz="4000" dirty="0" smtClean="0">
              <a:solidFill>
                <a:srgbClr val="E5DEB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7175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POR diagram Flatten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" y="1541323"/>
            <a:ext cx="8305800" cy="5097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4800600" cy="1143000"/>
          </a:xfrm>
          <a:noFill/>
        </p:spPr>
        <p:txBody>
          <a:bodyPr/>
          <a:lstStyle/>
          <a:p>
            <a:pPr algn="l" eaLnBrk="1" hangingPunct="1"/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Building </a:t>
            </a: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Features</a:t>
            </a:r>
            <a:endParaRPr lang="en-US" sz="4000" dirty="0" smtClean="0">
              <a:solidFill>
                <a:srgbClr val="E5DEB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7175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TextBox 14"/>
          <p:cNvSpPr txBox="1"/>
          <p:nvPr/>
        </p:nvSpPr>
        <p:spPr>
          <a:xfrm>
            <a:off x="4953000" y="6248400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Classroom</a:t>
            </a:r>
            <a:endParaRPr lang="en-US" sz="24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781800" y="1676400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Media Center</a:t>
            </a:r>
            <a:endParaRPr lang="en-US" sz="24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57200" y="6248400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Gymnasium</a:t>
            </a:r>
            <a:endParaRPr lang="en-US" sz="24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Picture 17" descr="HayesCafeteri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24000" y="1905000"/>
            <a:ext cx="2667000" cy="266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 descr="HarrisonGYM1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28600" y="4038600"/>
            <a:ext cx="2286000" cy="2286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9" name="TextBox 18"/>
          <p:cNvSpPr txBox="1"/>
          <p:nvPr/>
        </p:nvSpPr>
        <p:spPr>
          <a:xfrm>
            <a:off x="2286000" y="1447800"/>
            <a:ext cx="2362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Cafeteria</a:t>
            </a:r>
            <a:endParaRPr lang="en-US" sz="2400" dirty="0">
              <a:solidFill>
                <a:schemeClr val="accent1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Picture 13" descr="Library4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400800" y="2133600"/>
            <a:ext cx="2362200" cy="2362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12" descr="HarrisonClassroom2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114800" y="3581400"/>
            <a:ext cx="2743200" cy="2743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4800600" cy="1143000"/>
          </a:xfrm>
          <a:noFill/>
        </p:spPr>
        <p:txBody>
          <a:bodyPr/>
          <a:lstStyle/>
          <a:p>
            <a:pPr algn="l" eaLnBrk="1" hangingPunct="1"/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Proposed Site Plan</a:t>
            </a:r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7175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Site diagram copy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8200" y="1600200"/>
            <a:ext cx="7429500" cy="4953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4800600" cy="1143000"/>
          </a:xfrm>
          <a:noFill/>
        </p:spPr>
        <p:txBody>
          <a:bodyPr/>
          <a:lstStyle/>
          <a:p>
            <a:pPr algn="l" eaLnBrk="1" hangingPunct="1"/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Adjacency Diagram Option 1</a:t>
            </a:r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7175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Option 1 copy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0" y="1600200"/>
            <a:ext cx="7543800" cy="5029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4800600" cy="1143000"/>
          </a:xfrm>
          <a:noFill/>
        </p:spPr>
        <p:txBody>
          <a:bodyPr/>
          <a:lstStyle/>
          <a:p>
            <a:pPr algn="l" eaLnBrk="1" hangingPunct="1"/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Adjacency Diagram Option 2</a:t>
            </a:r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7175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Option 2 copy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0" y="1549400"/>
            <a:ext cx="7620000" cy="50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4800600" cy="1143000"/>
          </a:xfrm>
          <a:noFill/>
        </p:spPr>
        <p:txBody>
          <a:bodyPr/>
          <a:lstStyle/>
          <a:p>
            <a:pPr algn="l" eaLnBrk="1" hangingPunct="1"/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Prototype Site Plan</a:t>
            </a:r>
          </a:p>
        </p:txBody>
      </p:sp>
      <p:sp>
        <p:nvSpPr>
          <p:cNvPr id="7173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 dirty="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7175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9" descr="Inspiration-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85800" y="1600200"/>
            <a:ext cx="7772400" cy="5052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133</Words>
  <Application>Microsoft Office PowerPoint</Application>
  <PresentationFormat>On-screen Show (4:3)</PresentationFormat>
  <Paragraphs>57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Blank Presentation</vt:lpstr>
      <vt:lpstr>Slide 1</vt:lpstr>
      <vt:lpstr>Agenda</vt:lpstr>
      <vt:lpstr>Project Planning Milestones</vt:lpstr>
      <vt:lpstr>Building Size and Spaces</vt:lpstr>
      <vt:lpstr>Building Features</vt:lpstr>
      <vt:lpstr>Proposed Site Plan</vt:lpstr>
      <vt:lpstr>Adjacency Diagram Option 1</vt:lpstr>
      <vt:lpstr>Adjacency Diagram Option 2</vt:lpstr>
      <vt:lpstr>Prototype Site Plan</vt:lpstr>
      <vt:lpstr>Prototype Plan</vt:lpstr>
      <vt:lpstr>Prototype Enlarged Classroom Wing</vt:lpstr>
      <vt:lpstr>3-20-09 Classroom Wing Option 1</vt:lpstr>
      <vt:lpstr>3-20-09 Classroom Wing Option 2</vt:lpstr>
    </vt:vector>
  </TitlesOfParts>
  <Company>Presentations Partners, LLC.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Stewart Road Project</dc:title>
  <dc:creator>Presentation Partners</dc:creator>
  <cp:lastModifiedBy>Aaron Rodebaugh</cp:lastModifiedBy>
  <cp:revision>59</cp:revision>
  <dcterms:created xsi:type="dcterms:W3CDTF">2008-03-05T14:32:09Z</dcterms:created>
  <dcterms:modified xsi:type="dcterms:W3CDTF">2009-04-07T13:27:02Z</dcterms:modified>
</cp:coreProperties>
</file>